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69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677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Дизайн проект\ilovepdf_pages-to-jpg\Пронская_10_page-0006.jpg"/>
          <p:cNvPicPr>
            <a:picLocks noChangeAspect="1" noChangeArrowheads="1"/>
          </p:cNvPicPr>
          <p:nvPr/>
        </p:nvPicPr>
        <p:blipFill>
          <a:blip r:embed="rId2" cstate="print"/>
          <a:srcRect l="43750" t="8841" b="15127"/>
          <a:stretch>
            <a:fillRect/>
          </a:stretch>
        </p:blipFill>
        <p:spPr bwMode="auto">
          <a:xfrm rot="10800000">
            <a:off x="2195736" y="555526"/>
            <a:ext cx="4176464" cy="3990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411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lang="ru-RU" b="1" dirty="0" smtClean="0" bmk="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хема зонирования библиотеки и расстановки мебели</a:t>
            </a:r>
            <a:endParaRPr lang="ru-RU" sz="3600" b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203598"/>
            <a:ext cx="2151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Зал  «Галерея гоголевских </a:t>
            </a:r>
          </a:p>
          <a:p>
            <a:pPr algn="ctr"/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героев»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Font typeface="Wingdings" pitchFamily="2" charset="2"/>
              <a:buChar char="Ø"/>
            </a:pPr>
            <a:endParaRPr lang="ru-RU" sz="10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88224" y="987574"/>
            <a:ext cx="24112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Зал обслуживания читателей </a:t>
            </a:r>
          </a:p>
          <a:p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«Под сенью мичуринского сада»</a:t>
            </a:r>
          </a:p>
          <a:p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60232" y="2139702"/>
            <a:ext cx="1927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Информационная зона </a:t>
            </a:r>
          </a:p>
          <a:p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(вход в библиотеку)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732240" y="2787774"/>
            <a:ext cx="18822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Муниципальный</a:t>
            </a:r>
          </a:p>
          <a:p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информационный центр</a:t>
            </a:r>
          </a:p>
          <a:p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0" y="2211710"/>
            <a:ext cx="2071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Событийный зал</a:t>
            </a:r>
          </a:p>
          <a:p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«Волшебное крыло Птицы»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5576" y="3939902"/>
            <a:ext cx="2348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Зал индивидуальной работы </a:t>
            </a:r>
          </a:p>
          <a:p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«Уездная история»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30784" y="4083918"/>
            <a:ext cx="2613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Кабинет отдела комплектования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44208" y="3723878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Кабинет директора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88224" y="3219822"/>
            <a:ext cx="1933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Служебные помещения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107504" y="1563638"/>
            <a:ext cx="22322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6588224" y="1203598"/>
            <a:ext cx="24482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107504" y="2427734"/>
            <a:ext cx="22322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55576" y="4371950"/>
            <a:ext cx="23762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>
            <a:off x="6588224" y="2355726"/>
            <a:ext cx="20882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H="1">
            <a:off x="6516216" y="3003798"/>
            <a:ext cx="22322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>
            <a:off x="6588224" y="3579862"/>
            <a:ext cx="2016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flipH="1" flipV="1">
            <a:off x="5868144" y="3363838"/>
            <a:ext cx="72008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flipH="1">
            <a:off x="5796136" y="3579862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H="1">
            <a:off x="6444208" y="4083918"/>
            <a:ext cx="1728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flipH="1">
            <a:off x="5436096" y="408391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H="1">
            <a:off x="6516216" y="4443958"/>
            <a:ext cx="25202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flipH="1" flipV="1">
            <a:off x="4788024" y="4011910"/>
            <a:ext cx="172819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827584" y="627534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Книгохранилище</a:t>
            </a:r>
          </a:p>
        </p:txBody>
      </p:sp>
      <p:cxnSp>
        <p:nvCxnSpPr>
          <p:cNvPr id="104" name="Прямая соединительная линия 103"/>
          <p:cNvCxnSpPr/>
          <p:nvPr/>
        </p:nvCxnSpPr>
        <p:spPr>
          <a:xfrm>
            <a:off x="827584" y="987574"/>
            <a:ext cx="15841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Users\user\Desktop\Новая папка (2)\screenshot (6).jpg"/>
          <p:cNvPicPr>
            <a:picLocks noChangeAspect="1" noChangeArrowheads="1"/>
          </p:cNvPicPr>
          <p:nvPr/>
        </p:nvPicPr>
        <p:blipFill>
          <a:blip r:embed="rId3" cstate="print"/>
          <a:srcRect l="9507" t="27041" r="8735" b="29016"/>
          <a:stretch>
            <a:fillRect/>
          </a:stretch>
        </p:blipFill>
        <p:spPr bwMode="auto">
          <a:xfrm rot="16200000">
            <a:off x="2201279" y="1270065"/>
            <a:ext cx="1429075" cy="432046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 (2)\screenshot (7).jpg"/>
          <p:cNvPicPr>
            <a:picLocks noChangeAspect="1" noChangeArrowheads="1"/>
          </p:cNvPicPr>
          <p:nvPr/>
        </p:nvPicPr>
        <p:blipFill>
          <a:blip r:embed="rId4" cstate="print"/>
          <a:srcRect l="24605" t="4860" r="24819" b="5226"/>
          <a:stretch>
            <a:fillRect/>
          </a:stretch>
        </p:blipFill>
        <p:spPr bwMode="auto">
          <a:xfrm>
            <a:off x="4644008" y="771550"/>
            <a:ext cx="1440160" cy="1440160"/>
          </a:xfrm>
          <a:prstGeom prst="rect">
            <a:avLst/>
          </a:prstGeom>
          <a:noFill/>
        </p:spPr>
      </p:pic>
      <p:pic>
        <p:nvPicPr>
          <p:cNvPr id="1028" name="Picture 4" descr="C:\Users\user\Desktop\Новая папка (2)\screenshot (8).jpg"/>
          <p:cNvPicPr>
            <a:picLocks noChangeAspect="1" noChangeArrowheads="1"/>
          </p:cNvPicPr>
          <p:nvPr/>
        </p:nvPicPr>
        <p:blipFill>
          <a:blip r:embed="rId5" cstate="print"/>
          <a:srcRect l="29582" t="18561" r="30395" b="16474"/>
          <a:stretch>
            <a:fillRect/>
          </a:stretch>
        </p:blipFill>
        <p:spPr bwMode="auto">
          <a:xfrm rot="10800000">
            <a:off x="5580112" y="2725155"/>
            <a:ext cx="576064" cy="450833"/>
          </a:xfrm>
          <a:prstGeom prst="rect">
            <a:avLst/>
          </a:prstGeom>
          <a:noFill/>
        </p:spPr>
      </p:pic>
      <p:pic>
        <p:nvPicPr>
          <p:cNvPr id="1029" name="Picture 5" descr="C:\Users\user\Desktop\Новая папка (2)\screenshot (9).jpg"/>
          <p:cNvPicPr>
            <a:picLocks noChangeAspect="1" noChangeArrowheads="1"/>
          </p:cNvPicPr>
          <p:nvPr/>
        </p:nvPicPr>
        <p:blipFill>
          <a:blip r:embed="rId6" cstate="print"/>
          <a:srcRect l="36363" t="6954" r="36364" b="9006"/>
          <a:stretch>
            <a:fillRect/>
          </a:stretch>
        </p:blipFill>
        <p:spPr bwMode="auto">
          <a:xfrm>
            <a:off x="3779912" y="771550"/>
            <a:ext cx="830862" cy="1440160"/>
          </a:xfrm>
          <a:prstGeom prst="rect">
            <a:avLst/>
          </a:prstGeom>
          <a:noFill/>
        </p:spPr>
      </p:pic>
      <p:pic>
        <p:nvPicPr>
          <p:cNvPr id="1030" name="Picture 6" descr="C:\Users\user\Desktop\Новая папка (2)\screenshot (10).jpg"/>
          <p:cNvPicPr>
            <a:picLocks noChangeAspect="1" noChangeArrowheads="1"/>
          </p:cNvPicPr>
          <p:nvPr/>
        </p:nvPicPr>
        <p:blipFill>
          <a:blip r:embed="rId7" cstate="print"/>
          <a:srcRect l="19393" t="24626" r="19659" b="21198"/>
          <a:stretch>
            <a:fillRect/>
          </a:stretch>
        </p:blipFill>
        <p:spPr bwMode="auto">
          <a:xfrm>
            <a:off x="5148064" y="2283718"/>
            <a:ext cx="1008112" cy="432048"/>
          </a:xfrm>
          <a:prstGeom prst="rect">
            <a:avLst/>
          </a:prstGeom>
          <a:noFill/>
        </p:spPr>
      </p:pic>
      <p:pic>
        <p:nvPicPr>
          <p:cNvPr id="1031" name="Picture 7" descr="C:\Users\user\Desktop\Новая папка (2)\screenshot (11).jpg"/>
          <p:cNvPicPr>
            <a:picLocks noChangeAspect="1" noChangeArrowheads="1"/>
          </p:cNvPicPr>
          <p:nvPr/>
        </p:nvPicPr>
        <p:blipFill>
          <a:blip r:embed="rId8" cstate="print"/>
          <a:srcRect l="27373" t="7486" r="28410" b="6419"/>
          <a:stretch>
            <a:fillRect/>
          </a:stretch>
        </p:blipFill>
        <p:spPr bwMode="auto">
          <a:xfrm rot="16200000">
            <a:off x="3814352" y="3545424"/>
            <a:ext cx="723212" cy="792089"/>
          </a:xfrm>
          <a:prstGeom prst="rect">
            <a:avLst/>
          </a:prstGeom>
          <a:noFill/>
        </p:spPr>
      </p:pic>
      <p:cxnSp>
        <p:nvCxnSpPr>
          <p:cNvPr id="65" name="Прямая со стрелкой 64"/>
          <p:cNvCxnSpPr/>
          <p:nvPr/>
        </p:nvCxnSpPr>
        <p:spPr>
          <a:xfrm flipH="1" flipV="1">
            <a:off x="5580112" y="987574"/>
            <a:ext cx="100811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>
            <a:off x="2411760" y="987574"/>
            <a:ext cx="108012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2339752" y="1419622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2339752" y="1923678"/>
            <a:ext cx="180020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H="1">
            <a:off x="5940152" y="2355726"/>
            <a:ext cx="64807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H="1" flipV="1">
            <a:off x="5940152" y="2931790"/>
            <a:ext cx="57606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V="1">
            <a:off x="3131840" y="3939902"/>
            <a:ext cx="100811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СОБЫТИЙНЫЙ ЗАЛ «ВОЛШЕБНОЕ КРЫЛО ПТИЦЫ»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F7B2A94-B585-0873-46AE-B2E4AE8A30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9737" y="1884291"/>
            <a:ext cx="4211960" cy="2369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screenshot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059582"/>
            <a:ext cx="422447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ЗАЛ ИНДИВИДУАЛЬНОЙ РАБОТЫ «УЕЗДНАЯ ИСТОРИЯ»</a:t>
            </a:r>
          </a:p>
        </p:txBody>
      </p:sp>
      <p:pic>
        <p:nvPicPr>
          <p:cNvPr id="4098" name="Picture 2" descr="C:\Users\user\Desktop\домой\комплектование\screenshot (5).jpg"/>
          <p:cNvPicPr>
            <a:picLocks noChangeAspect="1" noChangeArrowheads="1"/>
          </p:cNvPicPr>
          <p:nvPr/>
        </p:nvPicPr>
        <p:blipFill>
          <a:blip r:embed="rId2" cstate="print"/>
          <a:srcRect l="17975" r="16547"/>
          <a:stretch>
            <a:fillRect/>
          </a:stretch>
        </p:blipFill>
        <p:spPr bwMode="auto">
          <a:xfrm>
            <a:off x="1979711" y="699542"/>
            <a:ext cx="4526363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13198B83-83FB-B859-03E2-8DD09B3B9E53}"/>
              </a:ext>
            </a:extLst>
          </p:cNvPr>
          <p:cNvCxnSpPr>
            <a:cxnSpLocks/>
          </p:cNvCxnSpPr>
          <p:nvPr/>
        </p:nvCxnSpPr>
        <p:spPr>
          <a:xfrm flipH="1">
            <a:off x="6588881" y="1059582"/>
            <a:ext cx="18722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44EB346C-1F9E-91CD-3AED-149864D03DFA}"/>
              </a:ext>
            </a:extLst>
          </p:cNvPr>
          <p:cNvCxnSpPr>
            <a:cxnSpLocks/>
          </p:cNvCxnSpPr>
          <p:nvPr/>
        </p:nvCxnSpPr>
        <p:spPr>
          <a:xfrm flipH="1">
            <a:off x="5364088" y="1059582"/>
            <a:ext cx="1224793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EC4811-30B5-7D64-95D6-57EB22FC4893}"/>
              </a:ext>
            </a:extLst>
          </p:cNvPr>
          <p:cNvSpPr txBox="1"/>
          <p:nvPr/>
        </p:nvSpPr>
        <p:spPr>
          <a:xfrm>
            <a:off x="6643785" y="699542"/>
            <a:ext cx="18357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Зона для уединенного</a:t>
            </a:r>
          </a:p>
          <a:p>
            <a:pPr algn="ctr"/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чтения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ABBB7FF8-D9E5-80F6-6B3E-9DD7FFA6F443}"/>
              </a:ext>
            </a:extLst>
          </p:cNvPr>
          <p:cNvCxnSpPr/>
          <p:nvPr/>
        </p:nvCxnSpPr>
        <p:spPr>
          <a:xfrm>
            <a:off x="6732240" y="1779662"/>
            <a:ext cx="17837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6F231500-0DBB-93E4-6214-E431146EAC8E}"/>
              </a:ext>
            </a:extLst>
          </p:cNvPr>
          <p:cNvCxnSpPr/>
          <p:nvPr/>
        </p:nvCxnSpPr>
        <p:spPr>
          <a:xfrm flipH="1" flipV="1">
            <a:off x="4355976" y="1563638"/>
            <a:ext cx="2376264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9D793A8-09FE-2390-B28F-E34AFE4EA894}"/>
              </a:ext>
            </a:extLst>
          </p:cNvPr>
          <p:cNvSpPr txBox="1"/>
          <p:nvPr/>
        </p:nvSpPr>
        <p:spPr>
          <a:xfrm>
            <a:off x="6721593" y="1421409"/>
            <a:ext cx="21739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Зоны для индивидуальной</a:t>
            </a:r>
          </a:p>
          <a:p>
            <a:pPr algn="ctr"/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работы с ПК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9908BA15-F5A8-138E-FD4A-AE0A9F5563B8}"/>
              </a:ext>
            </a:extLst>
          </p:cNvPr>
          <p:cNvCxnSpPr>
            <a:cxnSpLocks/>
          </p:cNvCxnSpPr>
          <p:nvPr/>
        </p:nvCxnSpPr>
        <p:spPr>
          <a:xfrm flipH="1">
            <a:off x="2915816" y="1781450"/>
            <a:ext cx="3727969" cy="502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1B901756-9933-1635-D15D-0428A2E7527F}"/>
              </a:ext>
            </a:extLst>
          </p:cNvPr>
          <p:cNvCxnSpPr/>
          <p:nvPr/>
        </p:nvCxnSpPr>
        <p:spPr>
          <a:xfrm>
            <a:off x="323528" y="2715766"/>
            <a:ext cx="16561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20FBF7B1-3DF5-75F8-EEAE-E32A1156BEEB}"/>
              </a:ext>
            </a:extLst>
          </p:cNvPr>
          <p:cNvCxnSpPr>
            <a:cxnSpLocks/>
          </p:cNvCxnSpPr>
          <p:nvPr/>
        </p:nvCxnSpPr>
        <p:spPr>
          <a:xfrm>
            <a:off x="1979711" y="2715766"/>
            <a:ext cx="2160241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4151C51-B58B-CB40-36DE-4EBC120C0B1C}"/>
              </a:ext>
            </a:extLst>
          </p:cNvPr>
          <p:cNvSpPr txBox="1"/>
          <p:nvPr/>
        </p:nvSpPr>
        <p:spPr>
          <a:xfrm>
            <a:off x="243358" y="2325912"/>
            <a:ext cx="1911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Кафедра библиотекаря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B3EA3C05-79D4-00E4-06AC-2E888E262B8F}"/>
              </a:ext>
            </a:extLst>
          </p:cNvPr>
          <p:cNvCxnSpPr/>
          <p:nvPr/>
        </p:nvCxnSpPr>
        <p:spPr>
          <a:xfrm>
            <a:off x="107504" y="3723878"/>
            <a:ext cx="1800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33B338E9-B21B-2BEE-7EBB-00155D22F717}"/>
              </a:ext>
            </a:extLst>
          </p:cNvPr>
          <p:cNvCxnSpPr/>
          <p:nvPr/>
        </p:nvCxnSpPr>
        <p:spPr>
          <a:xfrm>
            <a:off x="1907704" y="3723878"/>
            <a:ext cx="136815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97" name="Прямая со стрелкой 4096">
            <a:extLst>
              <a:ext uri="{FF2B5EF4-FFF2-40B4-BE49-F238E27FC236}">
                <a16:creationId xmlns:a16="http://schemas.microsoft.com/office/drawing/2014/main" xmlns="" id="{46B41E66-26F2-A881-14D6-CBA7D07F9AA3}"/>
              </a:ext>
            </a:extLst>
          </p:cNvPr>
          <p:cNvCxnSpPr/>
          <p:nvPr/>
        </p:nvCxnSpPr>
        <p:spPr>
          <a:xfrm flipV="1">
            <a:off x="1979711" y="3569593"/>
            <a:ext cx="3564397" cy="118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00" name="TextBox 4099">
            <a:extLst>
              <a:ext uri="{FF2B5EF4-FFF2-40B4-BE49-F238E27FC236}">
                <a16:creationId xmlns:a16="http://schemas.microsoft.com/office/drawing/2014/main" xmlns="" id="{D91E71EC-06F6-3FBC-BBE7-D619F47A8BE7}"/>
              </a:ext>
            </a:extLst>
          </p:cNvPr>
          <p:cNvSpPr txBox="1"/>
          <p:nvPr/>
        </p:nvSpPr>
        <p:spPr>
          <a:xfrm>
            <a:off x="42737" y="3351734"/>
            <a:ext cx="21050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Зоны открытого хранения</a:t>
            </a:r>
          </a:p>
          <a:p>
            <a:pPr algn="ctr"/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фонда</a:t>
            </a:r>
          </a:p>
        </p:txBody>
      </p:sp>
      <p:pic>
        <p:nvPicPr>
          <p:cNvPr id="20" name="Рисунок 19" descr="EGXktXFDAv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3147814"/>
            <a:ext cx="1639012" cy="1224136"/>
          </a:xfrm>
          <a:prstGeom prst="rect">
            <a:avLst/>
          </a:prstGeom>
        </p:spPr>
      </p:pic>
      <p:pic>
        <p:nvPicPr>
          <p:cNvPr id="21" name="Рисунок 20" descr="x_731bd80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1995686"/>
            <a:ext cx="1656184" cy="1022776"/>
          </a:xfrm>
          <a:prstGeom prst="rect">
            <a:avLst/>
          </a:prstGeom>
        </p:spPr>
      </p:pic>
      <p:cxnSp>
        <p:nvCxnSpPr>
          <p:cNvPr id="36" name="Прямая со стрелкой 35"/>
          <p:cNvCxnSpPr/>
          <p:nvPr/>
        </p:nvCxnSpPr>
        <p:spPr>
          <a:xfrm flipH="1" flipV="1">
            <a:off x="5940152" y="1923678"/>
            <a:ext cx="100811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5796136" y="2571750"/>
            <a:ext cx="115212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домой\комплектование\screenshot (3).jpg">
            <a:extLst>
              <a:ext uri="{FF2B5EF4-FFF2-40B4-BE49-F238E27FC236}">
                <a16:creationId xmlns:a16="http://schemas.microsoft.com/office/drawing/2014/main" xmlns="" id="{33C512F1-867E-7B9C-8906-962E179A2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648" y="843558"/>
            <a:ext cx="6272698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8B5456B-F35C-BFF4-84B1-82677CC294E0}"/>
              </a:ext>
            </a:extLst>
          </p:cNvPr>
          <p:cNvSpPr/>
          <p:nvPr/>
        </p:nvSpPr>
        <p:spPr>
          <a:xfrm>
            <a:off x="0" y="0"/>
            <a:ext cx="9144000" cy="6995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ЗАЛ ИНДИВИДУАЛЬНОЙ РАБОТЫ «УЕЗДНАЯ ИСТОРИЯ»</a:t>
            </a:r>
          </a:p>
        </p:txBody>
      </p:sp>
      <p:pic>
        <p:nvPicPr>
          <p:cNvPr id="7" name="Рисунок 6" descr="z_a26856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923678"/>
            <a:ext cx="1248139" cy="936104"/>
          </a:xfrm>
          <a:prstGeom prst="rect">
            <a:avLst/>
          </a:prstGeom>
        </p:spPr>
      </p:pic>
      <p:pic>
        <p:nvPicPr>
          <p:cNvPr id="8" name="Рисунок 7" descr="ZBTtAH2PeX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915566"/>
            <a:ext cx="1296144" cy="878442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4716016" y="1563638"/>
            <a:ext cx="302433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6084168" y="1491630"/>
            <a:ext cx="165618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45806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55526"/>
            <a:ext cx="5954932" cy="4468687"/>
          </a:xfrm>
          <a:prstGeom prst="rect">
            <a:avLst/>
          </a:prstGeom>
          <a:noFill/>
          <a:ln>
            <a:noFill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7731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хема размещения розеток, выключателей, светильников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11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ВХОДНАЯ ЗОНА</a:t>
            </a:r>
          </a:p>
        </p:txBody>
      </p:sp>
      <p:pic>
        <p:nvPicPr>
          <p:cNvPr id="2" name="Picture 2" descr="C:\Users\user\Desktop\домой\Фойе\screenshot (5).jpg"/>
          <p:cNvPicPr>
            <a:picLocks noChangeAspect="1" noChangeArrowheads="1"/>
          </p:cNvPicPr>
          <p:nvPr/>
        </p:nvPicPr>
        <p:blipFill>
          <a:blip r:embed="rId2" cstate="print"/>
          <a:srcRect l="8940" t="12239" r="8450" b="9434"/>
          <a:stretch>
            <a:fillRect/>
          </a:stretch>
        </p:blipFill>
        <p:spPr bwMode="auto">
          <a:xfrm>
            <a:off x="107504" y="627534"/>
            <a:ext cx="432048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user\Desktop\домой\Фойе\screenshot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51670"/>
            <a:ext cx="4333831" cy="2437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724128" y="1275606"/>
            <a:ext cx="15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Зона книгообмена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724128" y="1635646"/>
            <a:ext cx="15841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308304" y="163564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7812360" y="1131590"/>
            <a:ext cx="11521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812360" y="113159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96782" y="771550"/>
            <a:ext cx="15472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Информационная</a:t>
            </a:r>
          </a:p>
          <a:p>
            <a:pPr algn="ctr"/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зона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115616" y="3651870"/>
            <a:ext cx="2016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3131840" y="2427734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331640" y="3291830"/>
            <a:ext cx="13805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Зона ожидания</a:t>
            </a:r>
          </a:p>
          <a:p>
            <a:pPr algn="ctr"/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и отдыха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4644008" y="1131590"/>
            <a:ext cx="15121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3851920" y="113159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644008" y="771550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Вход в библиотеку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11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МУНИЦИПАЛЬНЫЙ ИНФОРМАЦИОННЫЙ ЦЕНТР</a:t>
            </a:r>
          </a:p>
        </p:txBody>
      </p:sp>
      <p:pic>
        <p:nvPicPr>
          <p:cNvPr id="2050" name="Picture 2" descr="C:\Users\user\Desktop\домой\Компьютерный\screenshot (2).jpg"/>
          <p:cNvPicPr>
            <a:picLocks noChangeAspect="1" noChangeArrowheads="1"/>
          </p:cNvPicPr>
          <p:nvPr/>
        </p:nvPicPr>
        <p:blipFill>
          <a:blip r:embed="rId2" cstate="print"/>
          <a:srcRect l="17837" r="17752"/>
          <a:stretch>
            <a:fillRect/>
          </a:stretch>
        </p:blipFill>
        <p:spPr bwMode="auto">
          <a:xfrm>
            <a:off x="107504" y="483519"/>
            <a:ext cx="4205225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user\Desktop\домой\Компьютерный\screensh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75606"/>
            <a:ext cx="4111768" cy="2312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11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ГАЛЕРЕЯ ГОГОЛЕВСКИХ ГЕРОЕВ</a:t>
            </a:r>
          </a:p>
        </p:txBody>
      </p:sp>
      <p:pic>
        <p:nvPicPr>
          <p:cNvPr id="2050" name="Picture 2" descr="C:\Users\user\Desktop\домой\Методический\screenshot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7534"/>
            <a:ext cx="4248472" cy="2389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user\Desktop\домой\Методический\screenshot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95686"/>
            <a:ext cx="4173758" cy="2347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6AF96AD-3EA1-D6CC-0749-D5E205EB61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699542"/>
            <a:ext cx="668780" cy="9217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6C35931-8181-D191-F812-8434DB46BB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699542"/>
            <a:ext cx="916309" cy="9217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E76171E-D2B1-46C3-85B5-6764489A01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99542"/>
            <a:ext cx="678902" cy="9819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22CC61-9870-D258-5089-B118AFAB87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771550"/>
            <a:ext cx="775503" cy="9096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CC6DAD7-0158-3F3A-72BD-0A739BD379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771550"/>
            <a:ext cx="764843" cy="909639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 flipH="1">
            <a:off x="5004048" y="1779662"/>
            <a:ext cx="40324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3203848" y="1491630"/>
            <a:ext cx="180020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1331640" y="1635646"/>
            <a:ext cx="37444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483768" y="4011910"/>
            <a:ext cx="18722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355976" y="3003798"/>
            <a:ext cx="165618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39752" y="3651870"/>
            <a:ext cx="2132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Рабочее место сотрудника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995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ЗАЛ ОБСЛУЖИВАНИЯ ЧИТАТЕЛЕЙ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«ПОД СЕНЬЮ МИЧУРИНСКОГО САДА»</a:t>
            </a:r>
          </a:p>
        </p:txBody>
      </p:sp>
      <p:pic>
        <p:nvPicPr>
          <p:cNvPr id="3074" name="Picture 2" descr="C:\Users\user\Desktop\домой\Абонемент\screenshot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6185" y="915566"/>
            <a:ext cx="6144680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360" y="3219822"/>
            <a:ext cx="1224136" cy="1080120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cxnSpLocks/>
          </p:cNvCxnSpPr>
          <p:nvPr/>
        </p:nvCxnSpPr>
        <p:spPr>
          <a:xfrm flipH="1" flipV="1">
            <a:off x="6876256" y="2427734"/>
            <a:ext cx="108012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C:\Users\user\Desktop\MICH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987574"/>
            <a:ext cx="1448390" cy="792088"/>
          </a:xfrm>
          <a:prstGeom prst="rect">
            <a:avLst/>
          </a:prstGeom>
          <a:noFill/>
        </p:spPr>
      </p:pic>
      <p:pic>
        <p:nvPicPr>
          <p:cNvPr id="2051" name="Picture 3" descr="C:\Users\user\Desktop\a28759dccb9be3676835762bd0b9682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3930" y="1923678"/>
            <a:ext cx="1403454" cy="936104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 flipH="1" flipV="1">
            <a:off x="5940152" y="1419622"/>
            <a:ext cx="187220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6300192" y="1707654"/>
            <a:ext cx="1512168" cy="14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995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ЗАЛ ОБСЛУЖИВАНИЯ ЧИТАТЕЛЕЙ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«ПОД СЕНЬЮ МИЧУРИНСКОГО САДА»</a:t>
            </a:r>
          </a:p>
        </p:txBody>
      </p:sp>
      <p:pic>
        <p:nvPicPr>
          <p:cNvPr id="7" name="Picture 3" descr="C:\Users\user\Desktop\домой\Абонемент\screenshot.jpg"/>
          <p:cNvPicPr>
            <a:picLocks noChangeAspect="1" noChangeArrowheads="1"/>
          </p:cNvPicPr>
          <p:nvPr/>
        </p:nvPicPr>
        <p:blipFill>
          <a:blip r:embed="rId2" cstate="print"/>
          <a:srcRect l="23851" t="3402" r="23959" b="5789"/>
          <a:stretch>
            <a:fillRect/>
          </a:stretch>
        </p:blipFill>
        <p:spPr bwMode="auto">
          <a:xfrm>
            <a:off x="2267744" y="771550"/>
            <a:ext cx="3605096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5148064" y="3291830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228184" y="3291830"/>
            <a:ext cx="15841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40152" y="2931790"/>
            <a:ext cx="1911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Кафедра библиотекаря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979712" y="3651870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1187624" y="4011910"/>
            <a:ext cx="792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87624" y="365187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Вход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1763688" y="2787774"/>
            <a:ext cx="129614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1763688" y="2355726"/>
            <a:ext cx="122413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107504" y="3147814"/>
            <a:ext cx="16561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2715766"/>
            <a:ext cx="1858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Мини-зоны для чтения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5364088" y="1851670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228184" y="1851670"/>
            <a:ext cx="2160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56176" y="1491630"/>
            <a:ext cx="2497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Рабочие места для посетителей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flipH="1" flipV="1">
            <a:off x="5292080" y="3795886"/>
            <a:ext cx="93610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228184" y="4083918"/>
            <a:ext cx="25202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56176" y="3723878"/>
            <a:ext cx="250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Рабочие места для сотрудников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4716016" y="1131590"/>
            <a:ext cx="144016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156176" y="1131590"/>
            <a:ext cx="23762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156176" y="771550"/>
            <a:ext cx="22012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Зона комфортного чтения и</a:t>
            </a:r>
          </a:p>
          <a:p>
            <a:pPr algn="ctr"/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настольных игр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A83C6D04-8E6E-0CC3-A763-52E03CC88878}"/>
              </a:ext>
            </a:extLst>
          </p:cNvPr>
          <p:cNvCxnSpPr/>
          <p:nvPr/>
        </p:nvCxnSpPr>
        <p:spPr>
          <a:xfrm>
            <a:off x="467544" y="1995686"/>
            <a:ext cx="15121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13B0A340-6AA8-892D-AF53-CD4449A9739F}"/>
              </a:ext>
            </a:extLst>
          </p:cNvPr>
          <p:cNvCxnSpPr/>
          <p:nvPr/>
        </p:nvCxnSpPr>
        <p:spPr>
          <a:xfrm flipV="1">
            <a:off x="1979712" y="1779662"/>
            <a:ext cx="72008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BD71AC6E-9D02-FE0F-84D6-E7E8AC8B0D36}"/>
              </a:ext>
            </a:extLst>
          </p:cNvPr>
          <p:cNvCxnSpPr/>
          <p:nvPr/>
        </p:nvCxnSpPr>
        <p:spPr>
          <a:xfrm flipV="1">
            <a:off x="1979712" y="1325548"/>
            <a:ext cx="1224136" cy="670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9D4B98C-54FD-C43A-1F84-080A10E5E2C3}"/>
              </a:ext>
            </a:extLst>
          </p:cNvPr>
          <p:cNvSpPr txBox="1"/>
          <p:nvPr/>
        </p:nvSpPr>
        <p:spPr>
          <a:xfrm>
            <a:off x="275356" y="1659165"/>
            <a:ext cx="18245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Зона открытого фонда</a:t>
            </a:r>
          </a:p>
          <a:p>
            <a:pPr algn="ctr"/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литературы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995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ЗАЛ ОБСЛУЖИВАНИЯ ЧИТАТЕЛЕЙ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«ПОД СЕНЬЮ МИЧУРИНСКОГО САДА»</a:t>
            </a:r>
          </a:p>
        </p:txBody>
      </p:sp>
      <p:pic>
        <p:nvPicPr>
          <p:cNvPr id="6" name="Рисунок 5" descr="screenshot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843558"/>
            <a:ext cx="6272697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1131590"/>
            <a:ext cx="22012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Зона комфортного чтения и</a:t>
            </a:r>
          </a:p>
          <a:p>
            <a:pPr algn="ctr"/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настольных игр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707654"/>
            <a:ext cx="21237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123728" y="1707654"/>
            <a:ext cx="194421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995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СОБЫТИЙНЫЙ ЗАЛ «ВОЛШЕБНОЕ КРЫЛО ПТИЦЫ»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BD36F2F8-DCFD-C9E9-DF31-518B0FB32767}"/>
              </a:ext>
            </a:extLst>
          </p:cNvPr>
          <p:cNvCxnSpPr/>
          <p:nvPr/>
        </p:nvCxnSpPr>
        <p:spPr>
          <a:xfrm flipH="1">
            <a:off x="7668344" y="4011910"/>
            <a:ext cx="12961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EF1FD56F-999D-1DF1-B53B-DFD42E5C7B6B}"/>
              </a:ext>
            </a:extLst>
          </p:cNvPr>
          <p:cNvCxnSpPr/>
          <p:nvPr/>
        </p:nvCxnSpPr>
        <p:spPr>
          <a:xfrm flipH="1">
            <a:off x="7524328" y="2211710"/>
            <a:ext cx="14401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7D1F974-0098-F4A4-DEE4-31FF33C782B2}"/>
              </a:ext>
            </a:extLst>
          </p:cNvPr>
          <p:cNvSpPr txBox="1"/>
          <p:nvPr/>
        </p:nvSpPr>
        <p:spPr>
          <a:xfrm>
            <a:off x="7435230" y="1845863"/>
            <a:ext cx="13965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Зона чтения и </a:t>
            </a:r>
          </a:p>
          <a:p>
            <a:pPr algn="ctr"/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самообразования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5D13D12-E954-A05D-2225-01638F62FF63}"/>
              </a:ext>
            </a:extLst>
          </p:cNvPr>
          <p:cNvSpPr txBox="1"/>
          <p:nvPr/>
        </p:nvSpPr>
        <p:spPr>
          <a:xfrm>
            <a:off x="7490836" y="3651870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Выставочная зона</a:t>
            </a:r>
          </a:p>
        </p:txBody>
      </p:sp>
      <p:pic>
        <p:nvPicPr>
          <p:cNvPr id="19" name="Рисунок 18" descr="screenshot (5).jpg"/>
          <p:cNvPicPr>
            <a:picLocks noChangeAspect="1"/>
          </p:cNvPicPr>
          <p:nvPr/>
        </p:nvPicPr>
        <p:blipFill>
          <a:blip r:embed="rId2" cstate="print"/>
          <a:srcRect l="6558" t="3886" r="4911" b="4789"/>
          <a:stretch>
            <a:fillRect/>
          </a:stretch>
        </p:blipFill>
        <p:spPr>
          <a:xfrm>
            <a:off x="1475656" y="987574"/>
            <a:ext cx="5832648" cy="3384376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1107E1C8-DD06-DE44-A7DD-F0DC1F016342}"/>
              </a:ext>
            </a:extLst>
          </p:cNvPr>
          <p:cNvCxnSpPr/>
          <p:nvPr/>
        </p:nvCxnSpPr>
        <p:spPr>
          <a:xfrm flipH="1" flipV="1">
            <a:off x="6444208" y="1923678"/>
            <a:ext cx="108012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1BFD6993-A95C-BBD4-D0DA-A464A7146BC9}"/>
              </a:ext>
            </a:extLst>
          </p:cNvPr>
          <p:cNvCxnSpPr/>
          <p:nvPr/>
        </p:nvCxnSpPr>
        <p:spPr>
          <a:xfrm flipH="1">
            <a:off x="6372200" y="2211710"/>
            <a:ext cx="1152128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6C76A4B-D36E-308A-A809-8A27DD1FDE51}"/>
              </a:ext>
            </a:extLst>
          </p:cNvPr>
          <p:cNvSpPr txBox="1"/>
          <p:nvPr/>
        </p:nvSpPr>
        <p:spPr>
          <a:xfrm>
            <a:off x="96721" y="2207644"/>
            <a:ext cx="151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ru-RU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Событийная зона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C26CBA8B-3627-7876-9EB8-DD46DE65DFDC}"/>
              </a:ext>
            </a:extLst>
          </p:cNvPr>
          <p:cNvCxnSpPr/>
          <p:nvPr/>
        </p:nvCxnSpPr>
        <p:spPr>
          <a:xfrm flipH="1" flipV="1">
            <a:off x="2555776" y="2211710"/>
            <a:ext cx="288032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5840AFCD-53A6-0FD7-CEC6-43B3296FF2D3}"/>
              </a:ext>
            </a:extLst>
          </p:cNvPr>
          <p:cNvCxnSpPr>
            <a:cxnSpLocks/>
          </p:cNvCxnSpPr>
          <p:nvPr/>
        </p:nvCxnSpPr>
        <p:spPr>
          <a:xfrm flipV="1">
            <a:off x="2843808" y="2399861"/>
            <a:ext cx="792088" cy="171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78262582-3266-7A56-D350-4AA36C969DFF}"/>
              </a:ext>
            </a:extLst>
          </p:cNvPr>
          <p:cNvCxnSpPr/>
          <p:nvPr/>
        </p:nvCxnSpPr>
        <p:spPr>
          <a:xfrm flipH="1">
            <a:off x="179512" y="2571750"/>
            <a:ext cx="266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4D8EC702-1BCC-2FE4-B8E9-FDAB74F2BEAD}"/>
              </a:ext>
            </a:extLst>
          </p:cNvPr>
          <p:cNvCxnSpPr>
            <a:cxnSpLocks/>
          </p:cNvCxnSpPr>
          <p:nvPr/>
        </p:nvCxnSpPr>
        <p:spPr>
          <a:xfrm flipH="1" flipV="1">
            <a:off x="5868144" y="3795886"/>
            <a:ext cx="180020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249</Words>
  <Application>Microsoft Office PowerPoint</Application>
  <PresentationFormat>Экран (16:9)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2023-07-11T10:01:14Z</dcterms:created>
  <dcterms:modified xsi:type="dcterms:W3CDTF">2023-07-11T10:14:27Z</dcterms:modified>
</cp:coreProperties>
</file>